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63" r:id="rId4"/>
    <p:sldId id="266" r:id="rId5"/>
    <p:sldId id="267" r:id="rId6"/>
    <p:sldId id="270" r:id="rId7"/>
    <p:sldId id="264" r:id="rId8"/>
    <p:sldId id="257" r:id="rId9"/>
    <p:sldId id="258" r:id="rId10"/>
    <p:sldId id="259" r:id="rId11"/>
    <p:sldId id="260" r:id="rId12"/>
    <p:sldId id="268" r:id="rId13"/>
    <p:sldId id="271" r:id="rId14"/>
    <p:sldId id="265" r:id="rId15"/>
    <p:sldId id="269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B713F-C4C7-4857-BA74-4967BDEAD2EC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170FA-FB01-4B92-BCE9-A940E2EBF2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B713F-C4C7-4857-BA74-4967BDEAD2EC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170FA-FB01-4B92-BCE9-A940E2EBF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B713F-C4C7-4857-BA74-4967BDEAD2EC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170FA-FB01-4B92-BCE9-A940E2EBF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B713F-C4C7-4857-BA74-4967BDEAD2EC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170FA-FB01-4B92-BCE9-A940E2EBF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B713F-C4C7-4857-BA74-4967BDEAD2EC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170FA-FB01-4B92-BCE9-A940E2EBF2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B713F-C4C7-4857-BA74-4967BDEAD2EC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170FA-FB01-4B92-BCE9-A940E2EBF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B713F-C4C7-4857-BA74-4967BDEAD2EC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170FA-FB01-4B92-BCE9-A940E2EBF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B713F-C4C7-4857-BA74-4967BDEAD2EC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170FA-FB01-4B92-BCE9-A940E2EBF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B713F-C4C7-4857-BA74-4967BDEAD2EC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170FA-FB01-4B92-BCE9-A940E2EBF2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B713F-C4C7-4857-BA74-4967BDEAD2EC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170FA-FB01-4B92-BCE9-A940E2EBF2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1B713F-C4C7-4857-BA74-4967BDEAD2EC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C170FA-FB01-4B92-BCE9-A940E2EBF2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21B713F-C4C7-4857-BA74-4967BDEAD2EC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2C170FA-FB01-4B92-BCE9-A940E2EBF2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192" y="404664"/>
            <a:ext cx="8286808" cy="107157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 Материальная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ответственность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 l="5762" t="5923" r="6261" b="7143"/>
          <a:stretch>
            <a:fillRect/>
          </a:stretch>
        </p:blipFill>
        <p:spPr bwMode="auto">
          <a:xfrm>
            <a:off x="5143504" y="2428868"/>
            <a:ext cx="3714776" cy="391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Форма договора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7624" y="1524000"/>
            <a:ext cx="3905584" cy="466344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Как правило, договор о полной индивидуальной материальной ответственности составляют по типовой форме, утвержденная Минтруда России от 31 декабря 2002г. № 85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072" y="1524000"/>
            <a:ext cx="3713616" cy="466344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Однако работодатель может изменить условия типового договора или дополнить его отдельными положениями. При этом должны соблюдаться все нормы трудового законодательства.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Оформление договора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59216" cy="4525963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Договор заключают только с совершеннолетними работниками в возрасте старше 18 лет.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Количество экземпляров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Договор составляют в двух экземплярах. На обоих экземплярах должны стоять подписи обоих сторон. Один экземпляр остается у материально ответственного лица, второй передают в кадровую службу или бухгалтерию.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Данный документ заключается в дополнение к трудовому договору, который заключается при приеме работника на работу.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/>
              <a:t>        Правила заполнения</a:t>
            </a:r>
            <a:r>
              <a:rPr lang="ru-RU" dirty="0"/>
              <a:t> </a:t>
            </a:r>
            <a:r>
              <a:rPr lang="ru-RU" dirty="0" smtClean="0"/>
              <a:t>: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980728"/>
            <a:ext cx="7992888" cy="5472608"/>
          </a:xfrm>
        </p:spPr>
        <p:txBody>
          <a:bodyPr>
            <a:noAutofit/>
          </a:bodyPr>
          <a:lstStyle/>
          <a:p>
            <a:r>
              <a:rPr lang="ru-RU" dirty="0"/>
              <a:t>Д</a:t>
            </a:r>
            <a:r>
              <a:rPr lang="ru-RU" dirty="0" smtClean="0"/>
              <a:t>оговор составляется в соответствии с требованиями гражданского и трудового законодательства.</a:t>
            </a:r>
          </a:p>
          <a:p>
            <a:r>
              <a:rPr lang="ru-RU" dirty="0" smtClean="0"/>
              <a:t>В нем указываются данные работодателя и работника. В обязательном порядке прописываются права и обязанности сторон, при каких обстоятельствах накладывается полная ответственность, по каким причинам сотрудник освобождается от нее. Также указывается порядок определения ущерба и его возмещения.</a:t>
            </a:r>
          </a:p>
          <a:p>
            <a:r>
              <a:rPr lang="ru-RU" dirty="0" smtClean="0"/>
              <a:t>Со стороны предприятия договор подписывает руководитель.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b="1" dirty="0" smtClean="0"/>
              <a:t>         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600" y="980728"/>
            <a:ext cx="7992888" cy="5472608"/>
          </a:xfrm>
        </p:spPr>
        <p:txBody>
          <a:bodyPr>
            <a:noAutofit/>
          </a:bodyPr>
          <a:lstStyle/>
          <a:p>
            <a:r>
              <a:rPr lang="ru-RU" sz="4000" dirty="0" smtClean="0"/>
              <a:t>Если работник выбывает из коллектива, напротив его подписи указывается дата его выбытия. </a:t>
            </a:r>
          </a:p>
          <a:p>
            <a:r>
              <a:rPr lang="ru-RU" sz="4000" dirty="0" smtClean="0"/>
              <a:t>При смене руководителя коллектива или при выбытии более 50 % его членов договор надо перезаключить.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Возмещение ущерба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340768"/>
            <a:ext cx="8892480" cy="4785395"/>
          </a:xfrm>
        </p:spPr>
        <p:txBody>
          <a:bodyPr>
            <a:noAutofit/>
          </a:bodyPr>
          <a:lstStyle/>
          <a:p>
            <a:r>
              <a:rPr lang="ru-RU" dirty="0" smtClean="0"/>
              <a:t>Работодатель должен провести проверку, в ходе которой необходимо установить размер ущерба и причины его возникновения, степень вины работника в порче имущества. Также выясняются обстоятельства, которые могут исключить ответственность (стихийные бедствия, необходимая оборона, неисполнение работодателем обязанности по обеспечению условий для хранения имущества).</a:t>
            </a:r>
          </a:p>
          <a:p>
            <a:r>
              <a:rPr lang="ru-RU" dirty="0" smtClean="0"/>
              <a:t>Сотрудник должен представить письменное объяснение о том, что послужило причиной возникновения ущерба, в противном случае составляется акт.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Возмещение ущерба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8352928" cy="4641379"/>
          </a:xfrm>
        </p:spPr>
        <p:txBody>
          <a:bodyPr>
            <a:noAutofit/>
          </a:bodyPr>
          <a:lstStyle/>
          <a:p>
            <a:r>
              <a:rPr lang="ru-RU" dirty="0" smtClean="0"/>
              <a:t>После завершения проверки  на основании ее результатов (оформляются протоколом или актом)  и акта инвентаризации, работодатель принимает решение о возмещении ущерба в срок не позднее месяца со дня установления размера ущерба.</a:t>
            </a:r>
          </a:p>
          <a:p>
            <a:r>
              <a:rPr lang="ru-RU" dirty="0" smtClean="0"/>
              <a:t>Сотруднику, причинившему ущерб, допускается возмещать ущерб полностью или частично, либо с согласия работодателя передать в возмещение ущерба равноценное имущество или исправить повреждения.</a:t>
            </a:r>
          </a:p>
          <a:p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Следует знать: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7096832" cy="466344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лица, уволенные с работы за хищения, кражи, растраты и судимые вследствие этих правонаруше­ний и преступлений, к работе с товарно-материальными ценностями не допускаются.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320"/>
            <a:ext cx="9468544" cy="2362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Кроме обязанностей члены бригады обладают и рядом прав, которые должна обеспечить администрация торгового предприятия: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2420888"/>
            <a:ext cx="8568952" cy="3871352"/>
          </a:xfrm>
        </p:spPr>
        <p:txBody>
          <a:bodyPr>
            <a:noAutofit/>
          </a:bodyPr>
          <a:lstStyle/>
          <a:p>
            <a:r>
              <a:rPr lang="ru-RU" sz="3600" dirty="0" smtClean="0"/>
              <a:t>— предоставление необходимых основных средств (зданий, помещений, оборудования, инвентаря);</a:t>
            </a:r>
          </a:p>
          <a:p>
            <a:r>
              <a:rPr lang="ru-RU" sz="3600" dirty="0" smtClean="0"/>
              <a:t>— охрана торгового предприятия и его помещений в нерабочее время;</a:t>
            </a:r>
          </a:p>
          <a:p>
            <a:r>
              <a:rPr lang="ru-RU" sz="3600" dirty="0" smtClean="0"/>
              <a:t>— участие в проведении инвентаризации.</a:t>
            </a:r>
          </a:p>
          <a:p>
            <a:pPr>
              <a:buNone/>
            </a:pPr>
            <a:endParaRPr lang="ru-RU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188640"/>
            <a:ext cx="7528880" cy="64636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Применение индивидуальной или бригадной материальной ответственности зависит от практической деятель­ности предприятия и конкретных условий. Каждое пред­приятие выбирает наиболее подходящую, оптимальную форму. Та и другая форма требует системного учета всех финансовых и хозяйственных операций и строгой отчет­ности материально ответственных лиц.</a:t>
            </a:r>
          </a:p>
          <a:p>
            <a:r>
              <a:rPr lang="ru-RU" dirty="0" smtClean="0"/>
              <a:t>К работе с товарно-материальными ценностями необходимо привлекать грамотных специалистов, которые зарекомендовали себя как честные, добросовестные, ответственные работники. Правильно подобранные и рационально расставленные кадры позволяют обеспечить сразу две задачи: повысить уровень торгового обслуживания и обеспечить сохранность товарно-материальных ценностей.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43608" y="188640"/>
            <a:ext cx="7632848" cy="59988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Уроки производственного обучения, производственная практика будущих работников торговли позволяют приблизить учащихся к практической деятельности, пройти необходимую стажировку и реальное ознакомление с торгово-технологическим процессом, приобрести необходимый опыт. Учащиеся-практиканты в состав бригады материально ответственных лиц не включаются.</a:t>
            </a:r>
          </a:p>
          <a:p>
            <a:r>
              <a:rPr lang="ru-RU" dirty="0" smtClean="0"/>
              <a:t>Применение бригадной материальной ответственности дает возможность образования торговых предприятий с единым узлом расчета, торговых комплексов, супермаркетов и пр.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Материальная ответственность работников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Существует </a:t>
            </a:r>
            <a:r>
              <a:rPr lang="ru-RU" b="1" dirty="0" smtClean="0"/>
              <a:t>два </a:t>
            </a:r>
            <a:r>
              <a:rPr lang="ru-RU" b="1" dirty="0"/>
              <a:t>вида материальной ответственности</a:t>
            </a:r>
            <a:r>
              <a:rPr lang="ru-RU" dirty="0"/>
              <a:t>: </a:t>
            </a:r>
            <a:r>
              <a:rPr lang="ru-RU" i="1" u="sng" dirty="0"/>
              <a:t>индивидуальная</a:t>
            </a:r>
            <a:r>
              <a:rPr lang="ru-RU" dirty="0"/>
              <a:t> и </a:t>
            </a:r>
            <a:r>
              <a:rPr lang="ru-RU" i="1" u="sng" dirty="0"/>
              <a:t>коллективная</a:t>
            </a:r>
            <a:r>
              <a:rPr lang="ru-RU" dirty="0"/>
              <a:t>.</a:t>
            </a:r>
          </a:p>
          <a:p>
            <a:r>
              <a:rPr lang="ru-RU" dirty="0"/>
              <a:t>Каждый вид ответственности имеет свои особенности.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276850" y="2811540"/>
            <a:ext cx="3657600" cy="208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43608" y="188640"/>
            <a:ext cx="7632848" cy="5998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/>
          </a:p>
          <a:p>
            <a:pPr algn="ctr">
              <a:buNone/>
            </a:pPr>
            <a:endParaRPr lang="ru-RU" sz="6000" dirty="0" smtClean="0"/>
          </a:p>
          <a:p>
            <a:pPr algn="ctr">
              <a:buNone/>
            </a:pPr>
            <a:r>
              <a:rPr lang="ru-RU" sz="6000" dirty="0" smtClean="0"/>
              <a:t>Спасибо за внимание!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Индивидуальная ответственность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3232" cy="4525963"/>
          </a:xfrm>
        </p:spPr>
        <p:txBody>
          <a:bodyPr>
            <a:no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Индивидуальная ответственность может быть как </a:t>
            </a:r>
            <a:r>
              <a:rPr lang="ru-RU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ограниченной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так и </a:t>
            </a:r>
            <a:r>
              <a:rPr lang="ru-RU" sz="2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852936"/>
            <a:ext cx="4752528" cy="352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Ограниченная ответственность-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686800" cy="4497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возмещается работником его работодателю в пределах среднего месячного заработка. Если сумма ущерба больше среднемесячного заработка, то она подлежит возмещению со стороны работника в размере, не превышающем зарплату. 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Пример: за потерю документов, различных приборов, порча имущества.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u="sng" dirty="0" smtClean="0"/>
              <a:t>Полная материальная </a:t>
            </a:r>
            <a:r>
              <a:rPr lang="ru-RU" dirty="0" smtClean="0"/>
              <a:t>ответственность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9864" y="1412776"/>
            <a:ext cx="8214624" cy="518457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заключается в обязанности сотрудника возместить причиненный работодателю ущерб в полном объеме. </a:t>
            </a:r>
          </a:p>
          <a:p>
            <a:pPr algn="ctr"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Пример: недостача ценностей; умышленное причинение ущерба; порча МЦ в состоянии алкогольного, наркотического опьянения на основании медицинского заключения и акта об отстранении от работы; причинение ущерба в результате преступных действий работника, установленных судом;  разглашение сведений и др.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Коллективная ответственность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1524000"/>
            <a:ext cx="7992888" cy="4663440"/>
          </a:xfrm>
        </p:spPr>
        <p:txBody>
          <a:bodyPr>
            <a:noAutofit/>
          </a:bodyPr>
          <a:lstStyle/>
          <a:p>
            <a:r>
              <a:rPr lang="ru-RU" b="1" dirty="0" smtClean="0"/>
              <a:t>Договор о полной ответственности может быть заключен как с отдельным работником, так и с целым коллективом (бригадой).</a:t>
            </a:r>
          </a:p>
          <a:p>
            <a:r>
              <a:rPr lang="ru-RU" b="1" dirty="0" smtClean="0"/>
              <a:t>Данный вид ответственности бывает только полным и применяется к работникам, которые совместно выполняют отдельные виды работ, связанные с хранением, обработкой, продажей, перевозкой ценностей, когда невозможно разграничить ответственность каждого сотрудника за причинение ущерба.</a:t>
            </a:r>
            <a:endParaRPr lang="ru-RU" b="1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Коллективная ответственность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99592" y="1268760"/>
            <a:ext cx="8034096" cy="4663440"/>
          </a:xfrm>
        </p:spPr>
        <p:txBody>
          <a:bodyPr>
            <a:normAutofit/>
          </a:bodyPr>
          <a:lstStyle/>
          <a:p>
            <a:r>
              <a:rPr lang="ru-RU" dirty="0" smtClean="0"/>
              <a:t>В данном случае договор заключается со всеми работниками бригады.</a:t>
            </a:r>
          </a:p>
          <a:p>
            <a:r>
              <a:rPr lang="ru-RU" dirty="0" smtClean="0"/>
              <a:t>Степень вины каждого из членов бригады определяется по соглашению между ними и работодателем. Чтобы снять с себя ответственность, сотрудник коллектива должен доказать свою невиновность.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4149080"/>
            <a:ext cx="2700330" cy="2509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Договор о материальной ответственности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71600" y="1524000"/>
            <a:ext cx="7848872" cy="4663440"/>
          </a:xfrm>
        </p:spPr>
        <p:txBody>
          <a:bodyPr>
            <a:normAutofit/>
          </a:bodyPr>
          <a:lstStyle/>
          <a:p>
            <a:r>
              <a:rPr lang="ru-RU" dirty="0" smtClean="0"/>
              <a:t>Взыскания недостач с материально ответственных лиц (МОЛ)могут производится только на основании документов, подписывая которые работник согласился нести ответственность за их сохранность. </a:t>
            </a:r>
          </a:p>
          <a:p>
            <a:r>
              <a:rPr lang="ru-RU" dirty="0" smtClean="0"/>
              <a:t>Таким документом является договор о материальной ответственности.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960544" y="4653136"/>
            <a:ext cx="2917128" cy="198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Для чего нужен договор?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1196752"/>
            <a:ext cx="7776864" cy="5328592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Договор о полной материальной ответственности является документом, в котором отражаются права и обязанности как работодателя, так и сотрудника в отношении бережного обращения с материальными ценностями. В нем устанавливается полная ответственность за ущерб, который может причинить работник (за исключением случаев ограниченной ответственности).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03848" y="4653136"/>
            <a:ext cx="2788824" cy="176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219</TotalTime>
  <Words>899</Words>
  <Application>Microsoft Office PowerPoint</Application>
  <PresentationFormat>Экран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Тема: Материальная ответственность</vt:lpstr>
      <vt:lpstr>Материальная ответственность работников</vt:lpstr>
      <vt:lpstr>Индивидуальная ответственность</vt:lpstr>
      <vt:lpstr>Ограниченная ответственность-</vt:lpstr>
      <vt:lpstr>Полная материальная ответственность</vt:lpstr>
      <vt:lpstr>Коллективная ответственность</vt:lpstr>
      <vt:lpstr>Коллективная ответственность</vt:lpstr>
      <vt:lpstr>Договор о материальной ответственности</vt:lpstr>
      <vt:lpstr>Для чего нужен договор?</vt:lpstr>
      <vt:lpstr>Форма договора</vt:lpstr>
      <vt:lpstr>Оформление договора</vt:lpstr>
      <vt:lpstr>        Правила заполнения :</vt:lpstr>
      <vt:lpstr>          </vt:lpstr>
      <vt:lpstr>Возмещение ущерба</vt:lpstr>
      <vt:lpstr>Возмещение ущерба</vt:lpstr>
      <vt:lpstr>Следует знать:</vt:lpstr>
      <vt:lpstr>Кроме обязанностей члены бригады обладают и рядом прав, которые должна обеспечить администрация торгового предприятия: </vt:lpstr>
      <vt:lpstr>Слайд 18</vt:lpstr>
      <vt:lpstr>Слайд 19</vt:lpstr>
      <vt:lpstr>Слайд 20</vt:lpstr>
    </vt:vector>
  </TitlesOfParts>
  <Company>VCGO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Вопрос: Материальная ответственность складских работников</dc:title>
  <dc:creator>VIV</dc:creator>
  <cp:lastModifiedBy>User</cp:lastModifiedBy>
  <cp:revision>28</cp:revision>
  <dcterms:created xsi:type="dcterms:W3CDTF">2015-10-22T06:31:17Z</dcterms:created>
  <dcterms:modified xsi:type="dcterms:W3CDTF">2021-11-04T13:56:25Z</dcterms:modified>
</cp:coreProperties>
</file>